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296" r:id="rId13"/>
    <p:sldId id="267" r:id="rId14"/>
    <p:sldId id="268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BBB4-AEC9-4245-98B5-E816BB790A5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5A4-2F5E-402A-B5E2-7F79D6779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BBB4-AEC9-4245-98B5-E816BB790A5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5A4-2F5E-402A-B5E2-7F79D6779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8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BBB4-AEC9-4245-98B5-E816BB790A5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5A4-2F5E-402A-B5E2-7F79D6779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BBB4-AEC9-4245-98B5-E816BB790A5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5A4-2F5E-402A-B5E2-7F79D6779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9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BBB4-AEC9-4245-98B5-E816BB790A5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5A4-2F5E-402A-B5E2-7F79D6779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BBB4-AEC9-4245-98B5-E816BB790A5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5A4-2F5E-402A-B5E2-7F79D6779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2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BBB4-AEC9-4245-98B5-E816BB790A5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5A4-2F5E-402A-B5E2-7F79D6779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7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BBB4-AEC9-4245-98B5-E816BB790A5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5A4-2F5E-402A-B5E2-7F79D6779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4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BBB4-AEC9-4245-98B5-E816BB790A5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5A4-2F5E-402A-B5E2-7F79D6779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BBB4-AEC9-4245-98B5-E816BB790A5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5A4-2F5E-402A-B5E2-7F79D6779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1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BBB4-AEC9-4245-98B5-E816BB790A5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95A4-2F5E-402A-B5E2-7F79D6779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CBBB4-AEC9-4245-98B5-E816BB790A5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595A4-2F5E-402A-B5E2-7F79D6779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2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63" y="1752030"/>
            <a:ext cx="11300059" cy="239712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Prevencija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upotrebe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duvana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nikotinskih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mladih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45216"/>
            <a:ext cx="9144000" cy="671164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Dr sci. med. Snežana Ukropina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4530055" y="5352177"/>
            <a:ext cx="2936147" cy="4616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Latn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 zdravih izbora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35479" y="5964572"/>
            <a:ext cx="6711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Programski </a:t>
            </a:r>
            <a:r>
              <a:rPr lang="en-US" altLang="en-US" sz="1200" b="1" dirty="0" err="1">
                <a:latin typeface="Arial" panose="020B0604020202020204" pitchFamily="34" charset="0"/>
              </a:rPr>
              <a:t>zadatak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Posebnog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programa</a:t>
            </a:r>
            <a:r>
              <a:rPr lang="en-US" altLang="en-US" sz="1200" b="1" dirty="0">
                <a:latin typeface="Arial" panose="020B0604020202020204" pitchFamily="34" charset="0"/>
              </a:rPr>
              <a:t> u </a:t>
            </a:r>
            <a:r>
              <a:rPr lang="en-US" altLang="en-US" sz="1200" b="1" dirty="0" err="1">
                <a:latin typeface="Arial" panose="020B0604020202020204" pitchFamily="34" charset="0"/>
              </a:rPr>
              <a:t>oblasti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javnog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zdravlja</a:t>
            </a:r>
            <a:r>
              <a:rPr lang="en-US" altLang="en-US" sz="1200" b="1" dirty="0">
                <a:latin typeface="Arial" panose="020B0604020202020204" pitchFamily="34" charset="0"/>
              </a:rPr>
              <a:t> za APV u 2023. </a:t>
            </a:r>
            <a:r>
              <a:rPr lang="en-US" altLang="en-US" sz="1200" b="1" dirty="0" err="1">
                <a:latin typeface="Arial" panose="020B0604020202020204" pitchFamily="34" charset="0"/>
              </a:rPr>
              <a:t>godini</a:t>
            </a:r>
            <a:r>
              <a:rPr lang="en-US" altLang="en-US" sz="1200" b="1" dirty="0">
                <a:latin typeface="Arial" panose="020B0604020202020204" pitchFamily="34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00" b="1" dirty="0" err="1">
                <a:latin typeface="Arial" panose="020B0604020202020204" pitchFamily="34" charset="0"/>
              </a:rPr>
              <a:t>Unapređenje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zdravstvene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pismenosti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populacije</a:t>
            </a:r>
            <a:r>
              <a:rPr lang="en-US" altLang="en-US" sz="1200" b="1" dirty="0">
                <a:latin typeface="Arial" panose="020B0604020202020204" pitchFamily="34" charset="0"/>
              </a:rPr>
              <a:t> – „</a:t>
            </a:r>
            <a:r>
              <a:rPr lang="en-US" altLang="en-US" sz="1200" b="1" dirty="0" err="1">
                <a:latin typeface="Arial" panose="020B0604020202020204" pitchFamily="34" charset="0"/>
              </a:rPr>
              <a:t>Znanjem</a:t>
            </a:r>
            <a:r>
              <a:rPr lang="en-US" altLang="en-US" sz="1200" b="1" dirty="0">
                <a:latin typeface="Arial" panose="020B0604020202020204" pitchFamily="34" charset="0"/>
              </a:rPr>
              <a:t> do </a:t>
            </a:r>
            <a:r>
              <a:rPr lang="en-US" altLang="en-US" sz="1200" b="1" dirty="0" err="1">
                <a:latin typeface="Arial" panose="020B0604020202020204" pitchFamily="34" charset="0"/>
              </a:rPr>
              <a:t>zdravih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izbora</a:t>
            </a:r>
            <a:r>
              <a:rPr lang="en-US" altLang="en-US" sz="1200" b="1" dirty="0">
                <a:latin typeface="Arial" panose="020B0604020202020204" pitchFamily="34" charset="0"/>
              </a:rPr>
              <a:t>“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7" y="66588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27" y="61170"/>
            <a:ext cx="2951747" cy="9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81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AA3D91-F74F-456F-8C7F-D62EFCBD1EDC}"/>
              </a:ext>
            </a:extLst>
          </p:cNvPr>
          <p:cNvSpPr txBox="1"/>
          <p:nvPr/>
        </p:nvSpPr>
        <p:spPr>
          <a:xfrm>
            <a:off x="-44313" y="30610"/>
            <a:ext cx="5521088" cy="672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455" marR="90805" indent="179705" algn="just"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možemo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sebi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priuštiti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nove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generacije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mladih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prevarene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lažima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duvanske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industrije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koja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pretvara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promoviše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slobodu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ličnog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izbora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dok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ustvari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obezbeđuje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večiti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profit, ne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osvrćući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milione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ljudi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koji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ovo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svake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godine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plaćaju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životom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84455" marR="90805" indent="179705" algn="just"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Uticajne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osobe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naročito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zdravstvenim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kulturnim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sportskim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obrazovnim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ustanovama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društvenim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medijima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koji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dosežu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povezuju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se s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mladima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mogu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smanjiti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upotrebu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svih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duvanskih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nikotinskih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proizvoda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tako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što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će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razotkrivati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manipulativne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taktike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duvanske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industrije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za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stvaranje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novih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generacija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korisnika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duvana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84455" marR="90805" indent="179705" algn="just">
              <a:spcAft>
                <a:spcPts val="0"/>
              </a:spcAft>
            </a:pPr>
            <a:endParaRPr lang="en-US" sz="23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D3194-80A8-46BA-992C-F77F15168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80" y="176169"/>
            <a:ext cx="6433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2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09" y="-13861"/>
            <a:ext cx="12105373" cy="78821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sr-Latn-R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Opasnost</a:t>
            </a:r>
            <a:r>
              <a:rPr lang="en-US" altLang="sr-Latn-R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altLang="sr-Latn-R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novih</a:t>
            </a:r>
            <a:r>
              <a:rPr lang="en-US" altLang="sr-Latn-R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sr-Latn-R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altLang="sr-Latn-R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pomodnih</a:t>
            </a:r>
            <a:r>
              <a:rPr lang="en-US" altLang="sr-Latn-R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sr-Latn-R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duvanskih</a:t>
            </a:r>
            <a:r>
              <a:rPr lang="en-US" altLang="sr-Latn-R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endParaRPr lang="en-US" altLang="sr-Latn-R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34822" y="588830"/>
            <a:ext cx="3972858" cy="124500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sr-Latn-RS" altLang="sr-Latn-R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Elektronske cigarete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sr-Latn-RS" altLang="sr-Latn-R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Nestandardizovan sastav; pronađeni kancerogeni; sagorevanje na t=350-600oC</a:t>
            </a:r>
            <a:endParaRPr lang="en-US" altLang="sr-Latn-RS" sz="2000" b="1" baseline="30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sr-Cyrl-RS" altLang="sr-Latn-RS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6147703" y="4349804"/>
            <a:ext cx="2514600" cy="132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sr-Latn-RS" altLang="sr-Latn-RS" sz="2800" b="1" dirty="0">
                <a:solidFill>
                  <a:srgbClr val="000066"/>
                </a:solidFill>
              </a:rPr>
              <a:t>Nikotinski konditorski proizvodi</a:t>
            </a:r>
            <a:endParaRPr lang="en-US" altLang="sr-Latn-RS" sz="2800" b="1" dirty="0">
              <a:solidFill>
                <a:srgbClr val="000066"/>
              </a:solidFill>
            </a:endParaRPr>
          </a:p>
        </p:txBody>
      </p:sp>
      <p:pic>
        <p:nvPicPr>
          <p:cNvPr id="34823" name="Picture 9" descr="IQ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" y="826097"/>
            <a:ext cx="1673637" cy="111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0" descr="e-cigar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6866" r="23372"/>
          <a:stretch>
            <a:fillRect/>
          </a:stretch>
        </p:blipFill>
        <p:spPr bwMode="auto">
          <a:xfrm>
            <a:off x="10845314" y="626934"/>
            <a:ext cx="1267995" cy="158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3" descr="shoconiko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15533" r="21632" b="15533"/>
          <a:stretch>
            <a:fillRect/>
          </a:stretch>
        </p:blipFill>
        <p:spPr bwMode="auto">
          <a:xfrm>
            <a:off x="7002218" y="5645891"/>
            <a:ext cx="1125055" cy="110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4" descr="nargi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r="9859"/>
          <a:stretch>
            <a:fillRect/>
          </a:stretch>
        </p:blipFill>
        <p:spPr bwMode="auto">
          <a:xfrm>
            <a:off x="5620040" y="1833832"/>
            <a:ext cx="1807552" cy="242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Rectangle 3"/>
          <p:cNvSpPr>
            <a:spLocks noChangeArrowheads="1"/>
          </p:cNvSpPr>
          <p:nvPr/>
        </p:nvSpPr>
        <p:spPr bwMode="auto">
          <a:xfrm>
            <a:off x="7490461" y="2004969"/>
            <a:ext cx="4717379" cy="208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sr-Latn-RS" altLang="sr-Latn-RS" sz="2000" b="1" dirty="0">
                <a:solidFill>
                  <a:srgbClr val="000066"/>
                </a:solidFill>
              </a:rPr>
              <a:t>Nargile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sr-Latn-RS" altLang="sr-Latn-RS" sz="2000" b="1" dirty="0">
                <a:solidFill>
                  <a:srgbClr val="000066"/>
                </a:solidFill>
              </a:rPr>
              <a:t>(vodene lule; šiše)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sr-Latn-RS" altLang="sr-Latn-RS" sz="2000" b="1" dirty="0">
                <a:solidFill>
                  <a:srgbClr val="000066"/>
                </a:solidFill>
              </a:rPr>
              <a:t>35x više CO, 5x više &lt;PM10,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sr-Latn-RS" altLang="sr-Latn-RS" sz="2000" b="1" dirty="0">
                <a:solidFill>
                  <a:srgbClr val="000066"/>
                </a:solidFill>
              </a:rPr>
              <a:t>4x više PAH i aldehida;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sr-Latn-RS" altLang="sr-Latn-RS" sz="2000" b="1" dirty="0">
                <a:solidFill>
                  <a:srgbClr val="000066"/>
                </a:solidFill>
              </a:rPr>
              <a:t>Dokazan prenos TBC, hepatitisa A,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sr-Latn-RS" altLang="sr-Latn-RS" sz="2000" b="1" dirty="0">
                <a:solidFill>
                  <a:srgbClr val="000066"/>
                </a:solidFill>
              </a:rPr>
              <a:t>B, C i </a:t>
            </a:r>
            <a:r>
              <a:rPr lang="sr-Latn-RS" altLang="sr-Latn-RS" sz="2000" b="1" dirty="0" err="1">
                <a:solidFill>
                  <a:srgbClr val="000066"/>
                </a:solidFill>
              </a:rPr>
              <a:t>Epstein</a:t>
            </a:r>
            <a:r>
              <a:rPr lang="sr-Latn-RS" altLang="sr-Latn-RS" sz="2000" b="1" dirty="0">
                <a:solidFill>
                  <a:srgbClr val="000066"/>
                </a:solidFill>
              </a:rPr>
              <a:t> </a:t>
            </a:r>
            <a:r>
              <a:rPr lang="sr-Latn-RS" altLang="sr-Latn-RS" sz="2000" b="1" dirty="0" err="1">
                <a:solidFill>
                  <a:srgbClr val="000066"/>
                </a:solidFill>
              </a:rPr>
              <a:t>Barr</a:t>
            </a:r>
            <a:r>
              <a:rPr lang="sr-Latn-RS" altLang="sr-Latn-RS" sz="2000" b="1" dirty="0">
                <a:solidFill>
                  <a:srgbClr val="000066"/>
                </a:solidFill>
              </a:rPr>
              <a:t> virusa...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sr-Latn-RS" altLang="sr-Latn-RS" sz="2000" b="1" dirty="0">
              <a:solidFill>
                <a:srgbClr val="000066"/>
              </a:solidFill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sr-Latn-RS" sz="20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5883" y="4069333"/>
            <a:ext cx="3407426" cy="2723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r-Latn-R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sve nove duvanske i nikotinske proizvode:</a:t>
            </a:r>
          </a:p>
          <a:p>
            <a:r>
              <a:rPr lang="sr-Latn-R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Svi su štetni  </a:t>
            </a:r>
          </a:p>
          <a:p>
            <a:r>
              <a:rPr lang="sr-Latn-R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Nedostatak dokaza iz studija stvara iluziju da su manje štetni</a:t>
            </a:r>
          </a:p>
          <a:p>
            <a:r>
              <a:rPr lang="sr-Latn-R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Podstiče </a:t>
            </a:r>
            <a:r>
              <a:rPr lang="sr-Latn-RS" sz="1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bihejvioralnu</a:t>
            </a:r>
            <a:r>
              <a:rPr lang="sr-Latn-R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komponentu zavisnosti</a:t>
            </a:r>
          </a:p>
          <a:p>
            <a:r>
              <a:rPr lang="sr-Latn-RS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Nestandardan sastav.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9877" y="5088892"/>
            <a:ext cx="3877332" cy="17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sr-Latn-RS" altLang="sr-Latn-RS" sz="2800" b="1" dirty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sr-Latn-RS" altLang="sr-Latn-RS" sz="2000" b="1" dirty="0">
                <a:solidFill>
                  <a:srgbClr val="000066"/>
                </a:solidFill>
              </a:rPr>
              <a:t>Nikotinske vrećice i švedski duvan („</a:t>
            </a:r>
            <a:r>
              <a:rPr lang="sr-Latn-RS" altLang="sr-Latn-RS" sz="2000" b="1" dirty="0" err="1">
                <a:solidFill>
                  <a:srgbClr val="000066"/>
                </a:solidFill>
              </a:rPr>
              <a:t>snus</a:t>
            </a:r>
            <a:r>
              <a:rPr lang="sr-Latn-RS" altLang="sr-Latn-RS" sz="2000" b="1" dirty="0">
                <a:solidFill>
                  <a:srgbClr val="000066"/>
                </a:solidFill>
              </a:rPr>
              <a:t>“): Kancerogen za usnu duplju, desni i jezik.</a:t>
            </a:r>
            <a:endParaRPr lang="en-US" altLang="sr-Latn-RS" sz="2400" b="1" dirty="0">
              <a:solidFill>
                <a:srgbClr val="000066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532797" y="702461"/>
            <a:ext cx="3972858" cy="172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sr-Latn-RS" altLang="sr-Latn-RS" sz="2000" b="1" dirty="0">
                <a:solidFill>
                  <a:srgbClr val="000066"/>
                </a:solidFill>
              </a:rPr>
              <a:t>Zagrevani duvanski proizvodi, npr. </a:t>
            </a:r>
            <a:r>
              <a:rPr lang="sr-Latn-RS" altLang="sr-Latn-RS" sz="2000" b="1" dirty="0" err="1">
                <a:solidFill>
                  <a:srgbClr val="000066"/>
                </a:solidFill>
              </a:rPr>
              <a:t>iQOS</a:t>
            </a:r>
            <a:r>
              <a:rPr lang="sr-Latn-RS" altLang="sr-Latn-RS" sz="2000" b="1" dirty="0">
                <a:solidFill>
                  <a:srgbClr val="000066"/>
                </a:solidFill>
              </a:rPr>
              <a:t>: pronađeni kancerogeni iako sagoreva na t&lt;350oC.</a:t>
            </a:r>
            <a:endParaRPr lang="en-US" altLang="sr-Latn-RS" sz="1800" b="1" baseline="30000" dirty="0">
              <a:solidFill>
                <a:srgbClr val="000066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47432" y="2407289"/>
            <a:ext cx="4016223" cy="240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sr-Latn-RS" altLang="sr-Latn-RS" sz="2000" b="1" dirty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sr-Latn-RS" altLang="sr-Latn-RS" sz="2000" b="1" dirty="0">
                <a:solidFill>
                  <a:srgbClr val="000066"/>
                </a:solidFill>
              </a:rPr>
              <a:t>Sistemi za elektronsko snabdevanje nikotinom („</a:t>
            </a:r>
            <a:r>
              <a:rPr lang="sr-Latn-RS" altLang="sr-Latn-RS" sz="2000" b="1" dirty="0" err="1">
                <a:solidFill>
                  <a:srgbClr val="000066"/>
                </a:solidFill>
              </a:rPr>
              <a:t>vejping</a:t>
            </a:r>
            <a:r>
              <a:rPr lang="sr-Latn-RS" altLang="sr-Latn-RS" sz="2000" b="1" dirty="0">
                <a:solidFill>
                  <a:srgbClr val="000066"/>
                </a:solidFill>
              </a:rPr>
              <a:t>“): nikotin je najodgovorniji za održavanje zavisnosti.</a:t>
            </a:r>
            <a:endParaRPr lang="en-US" altLang="sr-Latn-RS" sz="1800" b="1" baseline="30000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14126" r="22113" b="29086"/>
          <a:stretch/>
        </p:blipFill>
        <p:spPr>
          <a:xfrm>
            <a:off x="3454734" y="2151291"/>
            <a:ext cx="1961620" cy="1095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1" t="11473" r="3411" b="13333"/>
          <a:stretch/>
        </p:blipFill>
        <p:spPr>
          <a:xfrm>
            <a:off x="4105545" y="5088892"/>
            <a:ext cx="1783228" cy="169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7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9488" y="0"/>
            <a:ext cx="9594112" cy="1143000"/>
          </a:xfrm>
        </p:spPr>
        <p:txBody>
          <a:bodyPr/>
          <a:lstStyle/>
          <a:p>
            <a:pPr algn="l" eaLnBrk="1" hangingPunct="1"/>
            <a:r>
              <a:rPr lang="en-US" altLang="sr-Latn-R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Odvikavanje</a:t>
            </a:r>
            <a:r>
              <a:rPr lang="en-US" altLang="sr-Latn-R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altLang="sr-Latn-R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pušenja</a:t>
            </a:r>
            <a:r>
              <a:rPr lang="en-US" altLang="sr-Latn-R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(SZO)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2038" y="1173128"/>
            <a:ext cx="7170624" cy="5333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sr-Latn-R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Bihejvioralne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Samoodvikavanje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Savetovališta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individualnim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pristupom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2)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grupnim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pristupom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en-US" altLang="sr-Latn-R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petodnevnom</a:t>
            </a:r>
            <a:r>
              <a:rPr lang="en-US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</a:t>
            </a:r>
            <a:r>
              <a:rPr lang="en-US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besplatno</a:t>
            </a:r>
            <a:r>
              <a:rPr lang="en-US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altLang="sr-Latn-R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nekim</a:t>
            </a:r>
            <a:r>
              <a:rPr lang="en-US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domovima</a:t>
            </a:r>
            <a:r>
              <a:rPr lang="en-US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zdravlja</a:t>
            </a:r>
            <a:r>
              <a:rPr lang="en-US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(Novi Sad, </a:t>
            </a:r>
            <a:r>
              <a:rPr lang="en-US" altLang="sr-Latn-R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Zrenjanin</a:t>
            </a:r>
            <a:r>
              <a:rPr lang="en-US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“) </a:t>
            </a:r>
            <a:r>
              <a:rPr lang="en-US" altLang="sr-Latn-R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ZJZ Subotica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„7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koraka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promene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“                         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telefonski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internet;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sr-Latn-R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Farmakološke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             </a:t>
            </a:r>
            <a:r>
              <a:rPr lang="sr-Latn-R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nikotinski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proizvodi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nenikotinski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proizvodi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(bupropion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citizin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sr-Latn-R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Kombinovane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11111" r="30556" b="13333"/>
          <a:stretch>
            <a:fillRect/>
          </a:stretch>
        </p:blipFill>
        <p:spPr bwMode="auto">
          <a:xfrm>
            <a:off x="7402662" y="1328738"/>
            <a:ext cx="455099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4" descr="Pucanje_lanaca_pusen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918" y="0"/>
            <a:ext cx="15240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069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5302" y="173665"/>
            <a:ext cx="11568223" cy="1143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altLang="sr-Latn-R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postoji</a:t>
            </a:r>
            <a:r>
              <a:rPr lang="en-US" alt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bezbedan</a:t>
            </a:r>
            <a:r>
              <a:rPr lang="en-US" alt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</a:t>
            </a:r>
            <a:r>
              <a:rPr lang="en-US" alt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izlaganja</a:t>
            </a:r>
            <a:r>
              <a:rPr lang="en-US" alt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duvanskom</a:t>
            </a:r>
            <a:r>
              <a:rPr lang="en-US" alt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dimu</a:t>
            </a:r>
            <a:endParaRPr lang="en-US" alt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561" y="2157439"/>
            <a:ext cx="6421679" cy="388185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potpunu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eliminaciju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duvanskog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dima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svakog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zatvorenog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javnog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radnog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prostora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okruženje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100% bez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duvanskog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dima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zaštiti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decu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ljude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kućne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ljubimce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štetnog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dejstva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sastojaka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duvanskog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dima</a:t>
            </a:r>
            <a:r>
              <a:rPr lang="en-U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endParaRPr lang="en-US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4" descr="Bilbord_Terorista_4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40" y="1878945"/>
            <a:ext cx="5572760" cy="417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57641" y="1547111"/>
            <a:ext cx="4666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Efikasna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podrazumeva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5345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1950995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Studije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pokazale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zabranjuje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potpuno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pušenje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zatvorenim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prostorima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restorani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barovi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019" y="1725982"/>
            <a:ext cx="8910084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sr-Latn-R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Pomoći mladima da ne dožive pušenje kao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r-Latn-R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sveprisutnu pojavu (</a:t>
            </a:r>
            <a:r>
              <a:rPr lang="sr-Latn-RS" sz="2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denormalizacija</a:t>
            </a:r>
            <a:r>
              <a:rPr lang="sr-Latn-R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sr-Latn-R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Ohrabrivati pušače da prestanu da puše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sr-Latn-R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Poboljšati zdravlje zaposlenih u tim prostorima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sr-Latn-R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Poboljšati zdravlje opšte populacije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sr-Latn-R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Biti popularni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sr-Latn-R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Biti bez negativnog uticaja na poslovanje ugostiteljstva.</a:t>
            </a:r>
            <a:endParaRPr lang="sr-Cyrl-R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Plakat dan bez duvana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677" y="1573616"/>
            <a:ext cx="3213732" cy="506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03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22517"/>
            <a:ext cx="10515600" cy="740864"/>
          </a:xfrm>
        </p:spPr>
        <p:txBody>
          <a:bodyPr>
            <a:normAutofit fontScale="90000"/>
          </a:bodyPr>
          <a:lstStyle/>
          <a:p>
            <a:pPr algn="ctr"/>
            <a:br>
              <a:rPr lang="sr-Latn-R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prezentaciji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korišćene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publikacija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Instituta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javno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zdravlje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Vojvodine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i: www.pixabay.com </a:t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72" y="2457"/>
            <a:ext cx="120571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</a:p>
          <a:p>
            <a:endParaRPr lang="sr-Latn-R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Mijatović Jovanović V,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Ukropina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S. (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). Praktikum iz socijalne medicine. Praktikumi 119. Medicinski fakultet. Univerzitet u Novom Sadu.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Časopis „Rak“ Društva Srbije za borbu protiv raka. 2022; 1:24-28. https://serbiancancer.org/casopis-rak/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Vodič za zaštitu od izloženosti duvanskom dimu. Član 8. Okvirne konvencije o upotrebi duvana Svetske zdravstvene organizacije.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Drope J,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Hamill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Chaloupka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Guerrero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HM,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Mirza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Mouton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Murukutla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Ngo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Perl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Rodriguez-Iglesias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G,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Schluger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Siu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Vulovic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Tobacco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Atlas. 2022. New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Vital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Tobacconomics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Tobacco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. https://www.cdc.gov/tobacco/data_statistics/fact_sheets/youth_data/tobacco_use/index.htm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https://www.who.int/campaigns/world-no-tobacco-day </a:t>
            </a: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4531058" y="5737225"/>
            <a:ext cx="3138984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до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здравих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избора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78758" y="6292850"/>
            <a:ext cx="7044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RS" altLang="en-US" sz="1200" b="1" dirty="0"/>
              <a:t>Програмски задатак</a:t>
            </a:r>
            <a:r>
              <a:rPr lang="en-US" altLang="en-US" sz="1200" b="1" dirty="0"/>
              <a:t> </a:t>
            </a:r>
            <a:r>
              <a:rPr lang="sr-Cyrl-RS" altLang="en-US" sz="1200" b="1" dirty="0"/>
              <a:t>Посебног програма у области јавног здравља</a:t>
            </a:r>
            <a:r>
              <a:rPr lang="en-US" altLang="en-US" sz="1200" b="1" dirty="0"/>
              <a:t> </a:t>
            </a:r>
            <a:r>
              <a:rPr lang="sr-Cyrl-RS" altLang="en-US" sz="1200" b="1" dirty="0"/>
              <a:t>за</a:t>
            </a:r>
            <a:r>
              <a:rPr lang="en-US" altLang="en-US" sz="1200" b="1" dirty="0"/>
              <a:t> </a:t>
            </a:r>
            <a:r>
              <a:rPr lang="sr-Cyrl-RS" altLang="en-US" sz="1200" b="1" dirty="0"/>
              <a:t>АПВ</a:t>
            </a:r>
            <a:r>
              <a:rPr lang="en-US" altLang="en-US" sz="1200" b="1" dirty="0"/>
              <a:t> </a:t>
            </a:r>
            <a:r>
              <a:rPr lang="sr-Cyrl-RS" altLang="en-US" sz="1200" b="1" dirty="0"/>
              <a:t>у 2020. години: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RS" altLang="en-US" sz="1200" b="1" dirty="0"/>
              <a:t>Унапређење здравствене писмености популације</a:t>
            </a:r>
            <a:r>
              <a:rPr lang="en-US" altLang="en-US" sz="1200" b="1" dirty="0"/>
              <a:t> – „</a:t>
            </a:r>
            <a:r>
              <a:rPr lang="sr-Cyrl-RS" altLang="en-US" sz="1200" b="1" dirty="0"/>
              <a:t>Знањем до здравих избора</a:t>
            </a:r>
            <a:r>
              <a:rPr lang="en-US" altLang="en-US" sz="1200" b="1" dirty="0"/>
              <a:t>“ 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772D15-3193-441C-9215-A9DFCD84B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41" y="5663382"/>
            <a:ext cx="2323167" cy="9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72478" y="123826"/>
            <a:ext cx="101429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Zašto su deca i mladi osetljiviji na nastanak nikotinske zavisnosti?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206944" y="1425384"/>
            <a:ext cx="794822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en-US" altLang="sr-Latn-RS" sz="3200" dirty="0"/>
              <a:t> </a:t>
            </a:r>
            <a:r>
              <a:rPr lang="en-US" altLang="sr-Latn-RS" sz="2400" dirty="0" err="1"/>
              <a:t>Neurobiološki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razlozi</a:t>
            </a:r>
            <a:r>
              <a:rPr lang="en-US" altLang="sr-Latn-RS" sz="2400" dirty="0"/>
              <a:t> - </a:t>
            </a:r>
            <a:r>
              <a:rPr lang="en-US" altLang="sr-Latn-RS" sz="2400" dirty="0" err="1"/>
              <a:t>mozak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dece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mladih</a:t>
            </a:r>
            <a:r>
              <a:rPr lang="en-US" altLang="sr-Latn-RS" sz="2400" dirty="0"/>
              <a:t> je </a:t>
            </a:r>
            <a:r>
              <a:rPr lang="en-US" altLang="sr-Latn-RS" sz="2400" dirty="0" err="1"/>
              <a:t>manje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otporan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na</a:t>
            </a:r>
            <a:r>
              <a:rPr lang="en-US" altLang="sr-Latn-RS" sz="2400" dirty="0"/>
              <a:t> PAS </a:t>
            </a:r>
            <a:r>
              <a:rPr lang="en-US" altLang="sr-Latn-RS" sz="2400" dirty="0" err="1"/>
              <a:t>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nikotin</a:t>
            </a:r>
            <a:r>
              <a:rPr lang="en-US" altLang="sr-Latn-RS" sz="2400" dirty="0"/>
              <a:t>; </a:t>
            </a:r>
          </a:p>
          <a:p>
            <a:pPr eaLnBrk="1" hangingPunct="1">
              <a:buFontTx/>
              <a:buChar char="-"/>
              <a:defRPr/>
            </a:pPr>
            <a:r>
              <a:rPr lang="en-US" altLang="sr-Latn-RS" sz="2400" dirty="0"/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Prefrontalni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korteks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/>
              <a:t>se </a:t>
            </a:r>
            <a:r>
              <a:rPr lang="en-US" altLang="sr-Latn-RS" sz="2400" dirty="0" err="1"/>
              <a:t>razvija</a:t>
            </a:r>
            <a:r>
              <a:rPr lang="en-US" altLang="sr-Latn-RS" sz="2400" dirty="0"/>
              <a:t> do </a:t>
            </a:r>
            <a:r>
              <a:rPr lang="en-US" altLang="sr-Latn-RS" sz="2400" dirty="0" err="1"/>
              <a:t>ranih</a:t>
            </a:r>
            <a:r>
              <a:rPr lang="en-US" altLang="sr-Latn-RS" sz="2400" dirty="0"/>
              <a:t> 20-ih </a:t>
            </a:r>
            <a:r>
              <a:rPr lang="en-US" altLang="sr-Latn-RS" sz="2400" dirty="0" err="1"/>
              <a:t>godina</a:t>
            </a:r>
            <a:r>
              <a:rPr lang="en-US" altLang="sr-Latn-RS" sz="2400" dirty="0"/>
              <a:t> (</a:t>
            </a:r>
            <a:r>
              <a:rPr lang="en-US" altLang="sr-Latn-RS" sz="2400" dirty="0" err="1"/>
              <a:t>ima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ulogu</a:t>
            </a:r>
            <a:r>
              <a:rPr lang="en-US" altLang="sr-Latn-RS" sz="2400" dirty="0"/>
              <a:t> u </a:t>
            </a:r>
            <a:r>
              <a:rPr lang="en-US" altLang="sr-Latn-RS" sz="2400" dirty="0" err="1"/>
              <a:t>inhibiciji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rizičnog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ponašanja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racionalizaciji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dugoročnih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ciljeva</a:t>
            </a:r>
            <a:r>
              <a:rPr lang="en-US" altLang="sr-Latn-RS" sz="2400" dirty="0"/>
              <a:t>);</a:t>
            </a:r>
          </a:p>
          <a:p>
            <a:pPr eaLnBrk="1" hangingPunct="1">
              <a:buFontTx/>
              <a:buChar char="-"/>
              <a:defRPr/>
            </a:pPr>
            <a:r>
              <a:rPr lang="en-US" altLang="sr-Latn-RS" sz="2400" dirty="0"/>
              <a:t> </a:t>
            </a:r>
            <a:r>
              <a:rPr lang="en-US" altLang="sr-Latn-RS" sz="2400" dirty="0" err="1"/>
              <a:t>Mlađa</a:t>
            </a:r>
            <a:r>
              <a:rPr lang="en-US" altLang="sr-Latn-RS" sz="2400" dirty="0"/>
              <a:t> dob </a:t>
            </a:r>
            <a:r>
              <a:rPr lang="en-US" altLang="sr-Latn-RS" sz="2400" dirty="0" err="1"/>
              <a:t>inicijacije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i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stvaranja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zavisnosti</a:t>
            </a:r>
            <a:r>
              <a:rPr lang="en-US" altLang="sr-Latn-RS" sz="2400" dirty="0"/>
              <a:t> od </a:t>
            </a:r>
            <a:r>
              <a:rPr lang="en-US" altLang="sr-Latn-RS" sz="2400" dirty="0" err="1"/>
              <a:t>nikotina</a:t>
            </a:r>
            <a:r>
              <a:rPr lang="en-US" altLang="sr-Latn-RS" sz="2400" dirty="0"/>
              <a:t> = </a:t>
            </a:r>
            <a:r>
              <a:rPr lang="en-US" altLang="sr-Latn-RS" sz="2400" dirty="0" err="1"/>
              <a:t>veća</a:t>
            </a:r>
            <a:r>
              <a:rPr lang="en-US" altLang="sr-Latn-RS" sz="2400" dirty="0"/>
              <a:t> </a:t>
            </a:r>
            <a:r>
              <a:rPr lang="en-US" altLang="sr-Latn-RS" sz="2400" dirty="0" err="1"/>
              <a:t>vulnerabilnost</a:t>
            </a:r>
            <a:r>
              <a:rPr lang="en-US" altLang="sr-Latn-RS" sz="2400" dirty="0"/>
              <a:t>;</a:t>
            </a:r>
          </a:p>
        </p:txBody>
      </p:sp>
      <p:pic>
        <p:nvPicPr>
          <p:cNvPr id="30724" name="Picture 5" descr="images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r="27083"/>
          <a:stretch>
            <a:fillRect/>
          </a:stretch>
        </p:blipFill>
        <p:spPr bwMode="auto">
          <a:xfrm>
            <a:off x="8335480" y="883118"/>
            <a:ext cx="2050466" cy="281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Line 7"/>
          <p:cNvSpPr>
            <a:spLocks noChangeShapeType="1"/>
          </p:cNvSpPr>
          <p:nvPr/>
        </p:nvSpPr>
        <p:spPr bwMode="auto">
          <a:xfrm flipV="1">
            <a:off x="4756299" y="1892592"/>
            <a:ext cx="4036828" cy="1104016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image26.jpeg">
            <a:extLst>
              <a:ext uri="{FF2B5EF4-FFF2-40B4-BE49-F238E27FC236}">
                <a16:creationId xmlns:a16="http://schemas.microsoft.com/office/drawing/2014/main" id="{3AFE8AAF-DC87-448C-8537-BD383E9470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7351" y="3702604"/>
            <a:ext cx="3147461" cy="31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2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96254" y="1278256"/>
            <a:ext cx="772059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r-Cyrl-RS" altLang="sr-Latn-RS" sz="2400" dirty="0"/>
              <a:t> </a:t>
            </a:r>
            <a:r>
              <a:rPr lang="sr-Latn-RS" altLang="sr-Latn-RS" sz="2400" dirty="0"/>
              <a:t>Nikotin može oslabiti razvoj </a:t>
            </a:r>
            <a:r>
              <a:rPr lang="sr-Latn-RS" altLang="sr-Latn-RS" sz="2400" dirty="0" err="1"/>
              <a:t>prefrontalnog</a:t>
            </a:r>
            <a:r>
              <a:rPr lang="sr-Latn-RS" altLang="sr-Latn-RS" sz="2400" dirty="0"/>
              <a:t> </a:t>
            </a:r>
            <a:r>
              <a:rPr lang="sr-Latn-RS" altLang="sr-Latn-RS" sz="2400" dirty="0" err="1"/>
              <a:t>korteksa</a:t>
            </a:r>
            <a:r>
              <a:rPr lang="sr-Latn-RS" altLang="sr-Latn-RS" sz="2400" dirty="0"/>
              <a:t>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r-Latn-RS" altLang="sr-Latn-RS" sz="2400" dirty="0"/>
              <a:t> Početak pušenja pre 20 godine znači veću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r-Latn-RS" altLang="sr-Latn-RS" sz="2400" dirty="0"/>
              <a:t>verovatnoću razvoja zavisnosti i slabiju sposobnost kontrole kasnije u životu;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r-Latn-RS" altLang="sr-Latn-RS" sz="2400" dirty="0"/>
              <a:t> Duvanska industrija smatra da su deca mlađa od 13 godina najbolja ciljna grupa u marketingu (čak i ako je teško i skuplje dopreti do njih), pre svega zato što su spremniji da eksperimentišu, imaju jači uticaj na svoje vršnjake (veći nego što će ga ikad kasnije imati) i najlojalniji su robnoj </a:t>
            </a:r>
            <a:r>
              <a:rPr lang="sr-Latn-RS" altLang="sr-Latn-RS" sz="2400" dirty="0" err="1"/>
              <a:t>marci</a:t>
            </a:r>
            <a:r>
              <a:rPr lang="sr-Latn-RS" altLang="sr-Latn-RS" sz="2400" dirty="0"/>
              <a:t> duvana sa kojom započnu.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sr-Latn-RS" altLang="sr-Latn-RS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r-Latn-RS" altLang="sr-Latn-RS" sz="2400" dirty="0">
                <a:solidFill>
                  <a:srgbClr val="FF0000"/>
                </a:solidFill>
              </a:rPr>
              <a:t>Naučite decu taktikama duvanske industrije!</a:t>
            </a:r>
            <a:endParaRPr lang="en-US" altLang="sr-Latn-R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8A905B-B031-4077-B3AC-E26936FCC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68" y="1559292"/>
            <a:ext cx="4596063" cy="4596063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2478" y="123826"/>
            <a:ext cx="101429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Zašto su deca i mladi osetljiviji na nastanak nikotinske zavisnosti?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96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BF6E1-FD1A-428C-8D55-ABFA30319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1" y="241374"/>
            <a:ext cx="6411432" cy="47718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Svetska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zdravstvena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organizacija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godinama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skreće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pažnju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duvanske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kompanije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širom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sveta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imaju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proračunate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pristupe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osmišljene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tako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privuku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nove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generacije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korisnika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duvana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od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dizajniranja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proizvoda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do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marketinških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kampanja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koje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imaju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za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cilj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milione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umrlih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svetu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usled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bolesti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povezanih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pušenjem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zamene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novim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potrošačima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mladima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036B26-A40A-4A41-881B-CA09471F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9" y="4928191"/>
            <a:ext cx="45513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aneken">
            <a:extLst>
              <a:ext uri="{FF2B5EF4-FFF2-40B4-BE49-F238E27FC236}">
                <a16:creationId xmlns:a16="http://schemas.microsoft.com/office/drawing/2014/main" id="{9F659456-3D1F-419A-8813-36C1D688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56" y="18729"/>
            <a:ext cx="4887442" cy="679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lain Packaging: A Resounding Failure? - Tobacco Asia">
            <a:extLst>
              <a:ext uri="{FF2B5EF4-FFF2-40B4-BE49-F238E27FC236}">
                <a16:creationId xmlns:a16="http://schemas.microsoft.com/office/drawing/2014/main" id="{44ADF796-4EF9-4052-9C89-330218B82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7" t="4961" r="35401" b="4961"/>
          <a:stretch/>
        </p:blipFill>
        <p:spPr bwMode="auto">
          <a:xfrm>
            <a:off x="4956545" y="4922874"/>
            <a:ext cx="1080168" cy="19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0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7.jpeg">
            <a:extLst>
              <a:ext uri="{FF2B5EF4-FFF2-40B4-BE49-F238E27FC236}">
                <a16:creationId xmlns:a16="http://schemas.microsoft.com/office/drawing/2014/main" id="{2EDDC47A-3B51-47F2-8612-D595C7479A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1373" y="595900"/>
            <a:ext cx="3042318" cy="3041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B74AF9-5334-4320-B92B-8D809BD57833}"/>
              </a:ext>
            </a:extLst>
          </p:cNvPr>
          <p:cNvSpPr txBox="1"/>
          <p:nvPr/>
        </p:nvSpPr>
        <p:spPr>
          <a:xfrm>
            <a:off x="152919" y="710427"/>
            <a:ext cx="6940899" cy="552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24130" lvl="0" indent="-342900" algn="just">
              <a:lnSpc>
                <a:spcPct val="90000"/>
              </a:lnSpc>
              <a:spcBef>
                <a:spcPts val="265"/>
              </a:spcBef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5430" algn="l"/>
              </a:tabLs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Upotreba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ukusa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koji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privlačni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mladima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duvanskim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nikotinskim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proizvodima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poput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ukusa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mentola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trešanja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žvakaćih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guma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bombona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što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podstiče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mlade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ljude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potcene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njima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povezane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zdravstvene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rizike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ih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počnu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koristiti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342900" marR="24130" lvl="0" indent="-342900" algn="just">
              <a:lnSpc>
                <a:spcPct val="90000"/>
              </a:lnSpc>
              <a:spcBef>
                <a:spcPts val="265"/>
              </a:spcBef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5430" algn="l"/>
              </a:tabLs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Uglađen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dizajn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atraktivni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proizvodi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koji se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mogu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lako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nositi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zavarati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svojim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izgledom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npr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proizvodi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obliku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USB-a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ili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slatkiša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);</a:t>
            </a:r>
          </a:p>
          <a:p>
            <a:pPr marL="342900" marR="24130" lvl="0" indent="-342900" algn="just">
              <a:lnSpc>
                <a:spcPct val="90000"/>
              </a:lnSpc>
              <a:spcBef>
                <a:spcPts val="265"/>
              </a:spcBef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5430" algn="l"/>
              </a:tabLs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Promocija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proizvoda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način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kao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služe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„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smanjenju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štete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ili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predstavljaju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„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čistiju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alternativu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konvencionalnim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cigaretama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u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odsustvu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objektivnih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naučnih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dokaza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koji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potvrđuju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tvrdnje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duvanske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industrije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342900" marR="24130" lvl="0" indent="-342900" algn="just">
              <a:lnSpc>
                <a:spcPct val="90000"/>
              </a:lnSpc>
              <a:spcBef>
                <a:spcPts val="265"/>
              </a:spcBef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5430" algn="l"/>
              </a:tabLst>
            </a:pPr>
            <a:endParaRPr lang="en-US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36C9F-3ED7-48DA-9768-1C2F5B646CB8}"/>
              </a:ext>
            </a:extLst>
          </p:cNvPr>
          <p:cNvSpPr txBox="1"/>
          <p:nvPr/>
        </p:nvSpPr>
        <p:spPr>
          <a:xfrm>
            <a:off x="340242" y="57113"/>
            <a:ext cx="10978116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455" marR="51435" algn="just">
              <a:lnSpc>
                <a:spcPct val="97000"/>
              </a:lnSpc>
              <a:spcBef>
                <a:spcPts val="340"/>
              </a:spcBef>
              <a:spcAft>
                <a:spcPts val="0"/>
              </a:spcAft>
            </a:pPr>
            <a:r>
              <a:rPr lang="sv-SE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Taktike duvanske industrije za manipuaciju mladima</a:t>
            </a:r>
            <a:endParaRPr 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29.jpeg">
            <a:extLst>
              <a:ext uri="{FF2B5EF4-FFF2-40B4-BE49-F238E27FC236}">
                <a16:creationId xmlns:a16="http://schemas.microsoft.com/office/drawing/2014/main" id="{7A02385D-1741-498D-A301-150D5F4D44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1477" y="3678864"/>
            <a:ext cx="3135085" cy="31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3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7.jpeg">
            <a:extLst>
              <a:ext uri="{FF2B5EF4-FFF2-40B4-BE49-F238E27FC236}">
                <a16:creationId xmlns:a16="http://schemas.microsoft.com/office/drawing/2014/main" id="{288E23D4-898B-404B-8FF4-57B2B226EF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3276" y="1160158"/>
            <a:ext cx="3949993" cy="39511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AAE3F-71E9-4251-AFB4-7073C47A9510}"/>
              </a:ext>
            </a:extLst>
          </p:cNvPr>
          <p:cNvSpPr txBox="1"/>
          <p:nvPr/>
        </p:nvSpPr>
        <p:spPr>
          <a:xfrm>
            <a:off x="10635" y="1042567"/>
            <a:ext cx="809137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24130" lvl="0" indent="-342900" algn="just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5430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Sponzorstva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slavnih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uticajnih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ličnosti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naročito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društvenim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mrežama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brendiranih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sadržaja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koji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promovišu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duvanske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nikotinske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proizvode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npr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„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ifluenseri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Instagramu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marR="24130" lvl="0" indent="-342900" algn="just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543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mestima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prodaje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često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posećuju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uključujući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pozicioniranje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duvanskih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nikotinskih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(DNP)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blizini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slatkiša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grickalica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gaziranih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pića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davanjem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premija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prodavcima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osiguralo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njihovi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proizvodi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prikazuju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blizini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mesta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posećuju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uključujući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pružanje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marketinških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mate-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rijala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izlaganje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primeraka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DNP).</a:t>
            </a:r>
          </a:p>
          <a:p>
            <a:pPr marL="342900" marR="24130" lvl="0" indent="-342900" algn="just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5430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Prodaja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cigareta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komad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DNP) u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blizini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čini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školska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jeftin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pristup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duvanskim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nikotinskim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proizvodima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24130" lvl="0" indent="-342900" algn="just">
              <a:lnSpc>
                <a:spcPct val="90000"/>
              </a:lnSpc>
              <a:spcBef>
                <a:spcPts val="35"/>
              </a:spcBef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543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53850-B3E2-4C2E-B4A8-36B606D1DE7B}"/>
              </a:ext>
            </a:extLst>
          </p:cNvPr>
          <p:cNvSpPr txBox="1"/>
          <p:nvPr/>
        </p:nvSpPr>
        <p:spPr>
          <a:xfrm>
            <a:off x="228596" y="313660"/>
            <a:ext cx="10978116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455" marR="51435" algn="just">
              <a:lnSpc>
                <a:spcPct val="97000"/>
              </a:lnSpc>
              <a:spcBef>
                <a:spcPts val="340"/>
              </a:spcBef>
              <a:spcAft>
                <a:spcPts val="0"/>
              </a:spcAft>
            </a:pPr>
            <a:r>
              <a:rPr lang="sv-SE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Taktike duvanske industrije za manipuaciju mladima</a:t>
            </a:r>
            <a:endParaRPr 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7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33B71A-2946-4909-AE0D-4C57FBAA8EE1}"/>
              </a:ext>
            </a:extLst>
          </p:cNvPr>
          <p:cNvSpPr txBox="1"/>
          <p:nvPr/>
        </p:nvSpPr>
        <p:spPr>
          <a:xfrm>
            <a:off x="101007" y="334928"/>
            <a:ext cx="10978116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455" marR="51435" algn="just">
              <a:lnSpc>
                <a:spcPct val="97000"/>
              </a:lnSpc>
              <a:spcBef>
                <a:spcPts val="340"/>
              </a:spcBef>
              <a:spcAft>
                <a:spcPts val="0"/>
              </a:spcAft>
            </a:pPr>
            <a:r>
              <a:rPr lang="sv-SE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Taktike duvanske industrije za manipuaciju mladima</a:t>
            </a:r>
            <a:endParaRPr 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28.png">
            <a:extLst>
              <a:ext uri="{FF2B5EF4-FFF2-40B4-BE49-F238E27FC236}">
                <a16:creationId xmlns:a16="http://schemas.microsoft.com/office/drawing/2014/main" id="{C3A4BCD9-E72D-4C87-A58F-B12C0ECF92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9720" y="863656"/>
            <a:ext cx="3583618" cy="3583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E51BF-164F-4AB3-AF3E-320EA1F693D0}"/>
              </a:ext>
            </a:extLst>
          </p:cNvPr>
          <p:cNvSpPr txBox="1"/>
          <p:nvPr/>
        </p:nvSpPr>
        <p:spPr>
          <a:xfrm>
            <a:off x="219295" y="1009089"/>
            <a:ext cx="81697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0805" lvl="0" indent="-342900" algn="just"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5430" algn="l"/>
              </a:tabLs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Indirektni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marketing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duvanskih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proizvoda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filmovima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koncertima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festivalima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u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pozorišnim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predstavama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TV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emisijama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izložbama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„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onlajn-striming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emisijama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R="90805" lvl="0" indent="-342900" algn="just"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5430" algn="l"/>
              </a:tabLs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Automati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za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prodaju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duvana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mestima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koja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posećuju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mladi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pokriveni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atraktivnim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reklamama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tako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podrivaju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propise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zabrani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prodaje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maloletnima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R="90805" lvl="0" indent="-342900" algn="just"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5430" algn="l"/>
              </a:tabLs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Sudski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sporovi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namenjeni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slabljenju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svih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vrsta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propisa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merama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„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kontrole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duvana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uključujući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slikovna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upozorenja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pojedinačnim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pakovanjima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izlaganje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DNP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prodajnim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mestima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propise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koji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ograničavaju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pristup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deci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njima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namenjen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marketing (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posebno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odredbe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zabrani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prodaje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oglašavanja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duvanskih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proizvoda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blizini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škola</a:t>
            </a:r>
            <a:r>
              <a:rPr lang="en-U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</a:p>
          <a:p>
            <a:pPr marR="90805" lvl="0" indent="-342900" algn="just"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5430" algn="l"/>
              </a:tabLst>
            </a:pPr>
            <a:endParaRPr lang="en-US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019A5-A8CB-4F0F-AFD5-08C1661F0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47" y="4454416"/>
            <a:ext cx="2395601" cy="23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0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3187-679B-4624-AB98-D552A7BA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67" y="109944"/>
            <a:ext cx="11764926" cy="160721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odgovor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sistematske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agresivne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konstantne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taktike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duvanske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srodnih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industrija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privlačenju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novih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generacija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korisnika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duvana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SZO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puta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posvećivala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ovoj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obeležavanje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Svetskog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dana bez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duvana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(World No Tobacco Day).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6E0E1C-8015-46DA-A7CD-E0B039307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7" y="1877699"/>
            <a:ext cx="4898704" cy="4980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2B774B-FBED-4A3C-978B-F05F6F4D2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02" y="1877700"/>
            <a:ext cx="4980300" cy="49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4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3187-679B-4624-AB98-D552A7BA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67" y="152475"/>
            <a:ext cx="11876568" cy="88951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socijalno-marketinške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kampanje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svega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osnažuju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mlade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uključe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borbu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protiv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taktika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najvećih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duvanskih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industrija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(DI)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služe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da:</a:t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7C875-475F-415E-B4E3-7F71C768661D}"/>
              </a:ext>
            </a:extLst>
          </p:cNvPr>
          <p:cNvSpPr txBox="1"/>
          <p:nvPr/>
        </p:nvSpPr>
        <p:spPr>
          <a:xfrm>
            <a:off x="155503" y="1320757"/>
            <a:ext cx="7765753" cy="5116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83820" lvl="0" indent="-342900" algn="just">
              <a:lnSpc>
                <a:spcPct val="90000"/>
              </a:lnSpc>
              <a:spcBef>
                <a:spcPts val="65"/>
              </a:spcBef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4795" algn="l"/>
              </a:tabLst>
            </a:pP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Raskrinkaju mitove i razotkriju taktike manipulacije </a:t>
            </a:r>
            <a:r>
              <a:rPr lang="sr-Latn-R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korišćene u DI, posebno marketinške taktike namenjene mladima, uključujući uvođenje novih i neispitanih proizvoda, ukusa i drugih atraktivnih </a:t>
            </a:r>
            <a:r>
              <a:rPr lang="sr-Latn-R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karakte</a:t>
            </a:r>
            <a:r>
              <a:rPr lang="sr-Latn-R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sr-Latn-R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ristika</a:t>
            </a:r>
            <a:endParaRPr lang="sr-Latn-RS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marR="83820" lvl="0" indent="-342900" algn="just">
              <a:lnSpc>
                <a:spcPct val="90000"/>
              </a:lnSpc>
              <a:spcBef>
                <a:spcPts val="65"/>
              </a:spcBef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4795" algn="l"/>
              </a:tabLst>
            </a:pP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Snabdeju mlade ljude znanjem o namerama i taktikama DI </a:t>
            </a:r>
            <a:r>
              <a:rPr lang="sr-Latn-R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 privuku sadašnje i buduće generacije ka duvanskim i nikotinskim </a:t>
            </a:r>
            <a:r>
              <a:rPr lang="sr-Latn-R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proizvo</a:t>
            </a:r>
            <a:r>
              <a:rPr lang="sr-Latn-R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dima; i</a:t>
            </a:r>
          </a:p>
          <a:p>
            <a:pPr marL="342900" marR="83820" lvl="0" indent="-342900" algn="just">
              <a:lnSpc>
                <a:spcPct val="90000"/>
              </a:lnSpc>
              <a:spcBef>
                <a:spcPts val="65"/>
              </a:spcBef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4795" algn="l"/>
              </a:tabLst>
            </a:pP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Osnaže uticajne pojedince, tzv. “</a:t>
            </a:r>
            <a:r>
              <a:rPr lang="sr-Latn-R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influensere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 </a:t>
            </a:r>
            <a:r>
              <a:rPr lang="sr-Latn-R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(u savremenoj kulturi ili na društvenim medijima) kako bi zaštitili i odbranili mlade i podsticali promene tako što će ih uključiti u borbu protiv taktika 6 najvećih DI (”</a:t>
            </a:r>
            <a:r>
              <a:rPr lang="sr-Latn-R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Big</a:t>
            </a:r>
            <a:r>
              <a:rPr lang="sr-Latn-R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tobacco</a:t>
            </a:r>
            <a:r>
              <a:rPr lang="sr-Latn-RS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”).</a:t>
            </a:r>
          </a:p>
          <a:p>
            <a:pPr marL="342900" marR="83820" lvl="0" indent="-342900" algn="just">
              <a:lnSpc>
                <a:spcPct val="90000"/>
              </a:lnSpc>
              <a:spcBef>
                <a:spcPts val="65"/>
              </a:spcBef>
              <a:spcAft>
                <a:spcPts val="0"/>
              </a:spcAft>
              <a:buSzPts val="1100"/>
              <a:buFont typeface="Tahoma" panose="020B0604030504040204" pitchFamily="34" charset="0"/>
              <a:buChar char="•"/>
              <a:tabLst>
                <a:tab pos="264795" algn="l"/>
              </a:tabLst>
            </a:pPr>
            <a:endParaRPr lang="sr-Cyrl-RS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0B061-A51D-436C-B4A2-18EAC6671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877" y="3905709"/>
            <a:ext cx="2973556" cy="2973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F5F13-CBF7-482D-8B5A-98EA07051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51" y="951613"/>
            <a:ext cx="2908445" cy="29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69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1396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Tahoma</vt:lpstr>
      <vt:lpstr>Office Theme</vt:lpstr>
      <vt:lpstr>Prevencija upotrebe duvana i nikotinskih proizvoda kod dece i mladih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Kao odgovor na sistematske, agresivne i konstantne taktike duvanske i srodnih industrija u privlačenju novih generacija korisnika duvana, SZO je više puta posvećivala ovoj temi obeležavanje 31. maja, Svetskog dana bez duvana (World No Tobacco Day).  </vt:lpstr>
      <vt:lpstr>Ove socijalno-marketinške kampanje pre svega osnažuju mlade da se uključe u borbu protiv taktika 6 najvećih duvanskih industrija (DI) i služe da: </vt:lpstr>
      <vt:lpstr>PowerPoint Presentation</vt:lpstr>
      <vt:lpstr>Opasnost od novih (ili pomodnih) duvanskih proizvoda</vt:lpstr>
      <vt:lpstr>Odvikavanje od pušenja (SZO)</vt:lpstr>
      <vt:lpstr>Ne postoji bezbedan nivo izlaganja duvanskom dimu</vt:lpstr>
      <vt:lpstr>Studije su pokazale da zakoni kojima se zabranjuje potpuno pušenje u zatvorenim prostorima, kao što su restorani i barovi, mogu: </vt:lpstr>
      <vt:lpstr>  U prezentaciji su korišćene slike iz publikacija  Instituta za javno zdravlje Vojvodine i: www.pixabay.com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Ukropina</dc:creator>
  <cp:lastModifiedBy>Korisnik</cp:lastModifiedBy>
  <cp:revision>39</cp:revision>
  <dcterms:created xsi:type="dcterms:W3CDTF">2024-01-11T14:07:34Z</dcterms:created>
  <dcterms:modified xsi:type="dcterms:W3CDTF">2024-01-24T11:34:55Z</dcterms:modified>
</cp:coreProperties>
</file>